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0" r:id="rId5"/>
    <p:sldId id="262" r:id="rId6"/>
    <p:sldId id="261" r:id="rId7"/>
    <p:sldId id="263" r:id="rId8"/>
    <p:sldId id="264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121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7438E-DB07-4795-998E-FAA4EDC7B3E2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A46F-5067-4D48-991B-F5E1A711B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0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7438E-DB07-4795-998E-FAA4EDC7B3E2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A46F-5067-4D48-991B-F5E1A711B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60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7438E-DB07-4795-998E-FAA4EDC7B3E2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A46F-5067-4D48-991B-F5E1A711B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9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7438E-DB07-4795-998E-FAA4EDC7B3E2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A46F-5067-4D48-991B-F5E1A711B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069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7438E-DB07-4795-998E-FAA4EDC7B3E2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A46F-5067-4D48-991B-F5E1A711B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90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7438E-DB07-4795-998E-FAA4EDC7B3E2}" type="datetimeFigureOut">
              <a:rPr lang="en-US" smtClean="0"/>
              <a:t>6/22/16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A46F-5067-4D48-991B-F5E1A711B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51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7438E-DB07-4795-998E-FAA4EDC7B3E2}" type="datetimeFigureOut">
              <a:rPr lang="en-US" smtClean="0"/>
              <a:t>6/22/16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A46F-5067-4D48-991B-F5E1A711B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6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7438E-DB07-4795-998E-FAA4EDC7B3E2}" type="datetimeFigureOut">
              <a:rPr lang="en-US" smtClean="0"/>
              <a:t>6/22/16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A46F-5067-4D48-991B-F5E1A711B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3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7438E-DB07-4795-998E-FAA4EDC7B3E2}" type="datetimeFigureOut">
              <a:rPr lang="en-US" smtClean="0"/>
              <a:t>6/22/16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A46F-5067-4D48-991B-F5E1A711B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94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7438E-DB07-4795-998E-FAA4EDC7B3E2}" type="datetimeFigureOut">
              <a:rPr lang="en-US" smtClean="0"/>
              <a:t>6/22/16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A46F-5067-4D48-991B-F5E1A711B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56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7438E-DB07-4795-998E-FAA4EDC7B3E2}" type="datetimeFigureOut">
              <a:rPr lang="en-US" smtClean="0"/>
              <a:t>6/22/16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9A46F-5067-4D48-991B-F5E1A711B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5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7438E-DB07-4795-998E-FAA4EDC7B3E2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9A46F-5067-4D48-991B-F5E1A711B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7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2-05-03 at 11.36.4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54"/>
          <a:stretch/>
        </p:blipFill>
        <p:spPr>
          <a:xfrm>
            <a:off x="395536" y="1787350"/>
            <a:ext cx="4351291" cy="314489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67544" y="386190"/>
            <a:ext cx="8291720" cy="738554"/>
          </a:xfrm>
        </p:spPr>
        <p:txBody>
          <a:bodyPr>
            <a:noAutofit/>
          </a:bodyPr>
          <a:lstStyle/>
          <a:p>
            <a:r>
              <a:rPr lang="nb-NO" sz="3200" cap="none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nb-NO" sz="3200" cap="none" dirty="0" err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</a:t>
            </a:r>
            <a:r>
              <a:rPr lang="nb-NO" sz="3200" cap="none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nb-NO" sz="3200" cap="none" dirty="0" err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CaMKII</a:t>
            </a:r>
            <a:r>
              <a:rPr lang="nb-NO" sz="3200" cap="none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200" cap="none" dirty="0" err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blockade</a:t>
            </a:r>
            <a:r>
              <a:rPr lang="nb-NO" sz="3200" cap="none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nb-NO" sz="3200" cap="none" dirty="0" err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inhibit</a:t>
            </a:r>
            <a:r>
              <a:rPr lang="nb-NO" sz="3200" cap="none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200" cap="none" dirty="0" err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arrhythmia</a:t>
            </a:r>
            <a:r>
              <a:rPr lang="nb-NO" sz="3200" cap="none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nb-NO" sz="3200" cap="none" dirty="0" err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cardiac</a:t>
            </a:r>
            <a:r>
              <a:rPr lang="nb-NO" sz="3200" cap="none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200" cap="none" dirty="0" err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</a:t>
            </a:r>
            <a:r>
              <a:rPr lang="nb-NO" sz="3200" cap="none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nb-NO" sz="3200" cap="none" dirty="0" err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  <a:endParaRPr lang="en-US" sz="3200" cap="none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 descr="http://brenda-enzymes.info/Mol/Mol.image.php4?ID=1455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080251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660232" y="4461500"/>
            <a:ext cx="957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KN-93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520" y="5067181"/>
            <a:ext cx="28913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TEAM: </a:t>
            </a:r>
            <a:r>
              <a:rPr lang="en-US" sz="2400" dirty="0" smtClean="0"/>
              <a:t>Nick and Birgit</a:t>
            </a:r>
            <a:endParaRPr lang="en-US" sz="2400" dirty="0" smtClean="0"/>
          </a:p>
          <a:p>
            <a:endParaRPr lang="en-US" sz="800" dirty="0" smtClean="0"/>
          </a:p>
          <a:p>
            <a:r>
              <a:rPr lang="en-US" sz="2400" dirty="0" smtClean="0"/>
              <a:t>ADVISORS: </a:t>
            </a:r>
            <a:r>
              <a:rPr lang="en-US" sz="2400" dirty="0" smtClean="0"/>
              <a:t>Andy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76027" r="60860"/>
          <a:stretch/>
        </p:blipFill>
        <p:spPr>
          <a:xfrm>
            <a:off x="5565050" y="6186581"/>
            <a:ext cx="3578950" cy="6872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23" y="6630569"/>
            <a:ext cx="3633879" cy="2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8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5661248"/>
            <a:ext cx="2339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100" dirty="0" smtClean="0"/>
              <a:t>Hoch </a:t>
            </a:r>
            <a:r>
              <a:rPr lang="en-US" sz="1100" i="1" dirty="0" smtClean="0"/>
              <a:t>et al. </a:t>
            </a:r>
            <a:r>
              <a:rPr lang="en-US" sz="1100" dirty="0" smtClean="0"/>
              <a:t>1999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 smtClean="0"/>
              <a:t>Zhang </a:t>
            </a:r>
            <a:r>
              <a:rPr lang="en-US" sz="1100" i="1" dirty="0" smtClean="0"/>
              <a:t>et al.</a:t>
            </a:r>
            <a:r>
              <a:rPr lang="en-US" sz="1100" dirty="0" smtClean="0"/>
              <a:t> 2003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 smtClean="0"/>
              <a:t>Ling </a:t>
            </a:r>
            <a:r>
              <a:rPr lang="en-US" sz="1100" i="1" dirty="0" smtClean="0"/>
              <a:t>et al.</a:t>
            </a:r>
            <a:r>
              <a:rPr lang="en-US" sz="1100" dirty="0" smtClean="0"/>
              <a:t> 2009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 smtClean="0"/>
              <a:t>Zhang </a:t>
            </a:r>
            <a:r>
              <a:rPr lang="en-US" sz="1100" i="1" dirty="0" smtClean="0"/>
              <a:t>et al</a:t>
            </a:r>
            <a:r>
              <a:rPr lang="en-US" sz="1100" dirty="0" smtClean="0"/>
              <a:t>. 2005</a:t>
            </a:r>
            <a:endParaRPr lang="en-US" sz="1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973" y="779153"/>
            <a:ext cx="8229600" cy="990600"/>
          </a:xfrm>
        </p:spPr>
        <p:txBody>
          <a:bodyPr>
            <a:normAutofit/>
          </a:bodyPr>
          <a:lstStyle/>
          <a:p>
            <a:pPr algn="l"/>
            <a:r>
              <a:rPr lang="en-US" sz="32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CaMKII</a:t>
            </a: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hyperactivity in cardiac disease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60806" y="1677479"/>
            <a:ext cx="8411935" cy="9478"/>
          </a:xfrm>
          <a:prstGeom prst="line">
            <a:avLst/>
          </a:prstGeom>
          <a:ln w="13716">
            <a:solidFill>
              <a:schemeClr val="tx2"/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834520" y="2226527"/>
            <a:ext cx="103516" cy="28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564657" y="2067844"/>
            <a:ext cx="103516" cy="28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5" y="1822465"/>
            <a:ext cx="4404425" cy="392595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sz="1800" dirty="0"/>
          </a:p>
          <a:p>
            <a:pPr>
              <a:buFont typeface="Wingdings" charset="2"/>
              <a:buChar char="§"/>
            </a:pPr>
            <a:r>
              <a:rPr lang="en-US" dirty="0" smtClean="0"/>
              <a:t>HF disease progression</a:t>
            </a:r>
          </a:p>
          <a:p>
            <a:pPr lvl="1">
              <a:buFont typeface="Wingdings" charset="2"/>
              <a:buChar char="§"/>
            </a:pPr>
            <a:r>
              <a:rPr lang="en-US" sz="1900" dirty="0" smtClean="0"/>
              <a:t>Hyperactive in Human HF</a:t>
            </a:r>
            <a:r>
              <a:rPr lang="en-US" sz="1900" baseline="30000" dirty="0" smtClean="0"/>
              <a:t>1</a:t>
            </a:r>
          </a:p>
          <a:p>
            <a:pPr lvl="1">
              <a:buFont typeface="Wingdings" charset="2"/>
              <a:buChar char="§"/>
            </a:pPr>
            <a:r>
              <a:rPr lang="en-US" sz="1900" dirty="0" smtClean="0"/>
              <a:t>Overexpression results in HF</a:t>
            </a:r>
            <a:r>
              <a:rPr lang="en-US" sz="1900" baseline="30000" dirty="0" smtClean="0"/>
              <a:t>2</a:t>
            </a:r>
            <a:endParaRPr lang="en-US" sz="1900" dirty="0" smtClean="0"/>
          </a:p>
          <a:p>
            <a:pPr lvl="1">
              <a:buFont typeface="Wingdings" charset="2"/>
              <a:buChar char="§"/>
            </a:pPr>
            <a:r>
              <a:rPr lang="en-US" sz="1900" dirty="0" smtClean="0"/>
              <a:t>KO and chronic inhibition slows disease progression</a:t>
            </a:r>
            <a:r>
              <a:rPr lang="en-US" sz="1900" baseline="30000" dirty="0" smtClean="0"/>
              <a:t>3,4</a:t>
            </a:r>
          </a:p>
          <a:p>
            <a:pPr lvl="1">
              <a:buFont typeface="Wingdings" charset="2"/>
              <a:buChar char="§"/>
            </a:pPr>
            <a:r>
              <a:rPr lang="nb-NO" sz="1900" dirty="0" err="1" smtClean="0"/>
              <a:t>Arrhythmogenic</a:t>
            </a:r>
            <a:r>
              <a:rPr lang="nb-NO" sz="1900" dirty="0" smtClean="0"/>
              <a:t> in </a:t>
            </a:r>
            <a:r>
              <a:rPr lang="nb-NO" sz="1900" dirty="0" err="1" smtClean="0"/>
              <a:t>many</a:t>
            </a:r>
            <a:r>
              <a:rPr lang="nb-NO" sz="1900" dirty="0" smtClean="0"/>
              <a:t> </a:t>
            </a:r>
            <a:r>
              <a:rPr lang="nb-NO" sz="1900" dirty="0" err="1" smtClean="0"/>
              <a:t>models</a:t>
            </a:r>
            <a:endParaRPr lang="en-US" sz="1900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charset="2"/>
              <a:buChar char="§"/>
            </a:pPr>
            <a:r>
              <a:rPr lang="en-US" dirty="0" smtClean="0"/>
              <a:t>Available Inhibition strategies:</a:t>
            </a:r>
          </a:p>
          <a:p>
            <a:pPr lvl="1">
              <a:buFont typeface="Wingdings" charset="2"/>
              <a:buChar char="§"/>
            </a:pPr>
            <a:r>
              <a:rPr lang="en-US" sz="1900" dirty="0" smtClean="0"/>
              <a:t>Small molecule </a:t>
            </a:r>
            <a:r>
              <a:rPr lang="en-US" sz="1900" dirty="0"/>
              <a:t>inhibitors (W-7, KN-93)</a:t>
            </a:r>
            <a:endParaRPr lang="en-US" sz="1900" dirty="0" smtClean="0"/>
          </a:p>
          <a:p>
            <a:pPr lvl="1">
              <a:buFont typeface="Wingdings" charset="2"/>
              <a:buChar char="§"/>
            </a:pPr>
            <a:r>
              <a:rPr lang="en-US" sz="1900" dirty="0" smtClean="0"/>
              <a:t>Peptide </a:t>
            </a:r>
            <a:r>
              <a:rPr lang="en-US" sz="1900" dirty="0"/>
              <a:t>inhibitors (AC3-I, AIP, </a:t>
            </a:r>
            <a:r>
              <a:rPr lang="en-US" sz="1900" dirty="0" smtClean="0"/>
              <a:t>CN)</a:t>
            </a:r>
          </a:p>
        </p:txBody>
      </p:sp>
      <p:pic>
        <p:nvPicPr>
          <p:cNvPr id="17" name="Picture 16" descr="Davis talk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72" y="1737902"/>
            <a:ext cx="4610687" cy="46106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76027" r="60860"/>
          <a:stretch/>
        </p:blipFill>
        <p:spPr>
          <a:xfrm>
            <a:off x="5565050" y="6186581"/>
            <a:ext cx="3578950" cy="6872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3" y="6630569"/>
            <a:ext cx="3633879" cy="2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56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4834520" y="2226527"/>
            <a:ext cx="103516" cy="28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564657" y="2067844"/>
            <a:ext cx="103516" cy="28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-828600" y="278160"/>
            <a:ext cx="8229600" cy="990600"/>
          </a:xfrm>
        </p:spPr>
        <p:txBody>
          <a:bodyPr>
            <a:normAutofit/>
          </a:bodyPr>
          <a:lstStyle/>
          <a:p>
            <a:r>
              <a:rPr lang="nb-NO" sz="32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CaMKII</a:t>
            </a:r>
            <a:r>
              <a:rPr lang="nb-NO" sz="3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32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nb-NO" sz="3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nb-NO" sz="32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60806" y="1052736"/>
            <a:ext cx="8411935" cy="9478"/>
          </a:xfrm>
          <a:prstGeom prst="line">
            <a:avLst/>
          </a:prstGeom>
          <a:ln w="13716">
            <a:solidFill>
              <a:schemeClr val="tx2"/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creen Shot 2014-06-25 at 10.59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36" y="1772816"/>
            <a:ext cx="6372480" cy="4546616"/>
          </a:xfrm>
          <a:prstGeom prst="rect">
            <a:avLst/>
          </a:prstGeom>
        </p:spPr>
      </p:pic>
      <p:pic>
        <p:nvPicPr>
          <p:cNvPr id="14" name="Picture 13" descr="Screen shot 2012-05-03 at 11.36.45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54"/>
          <a:stretch/>
        </p:blipFill>
        <p:spPr>
          <a:xfrm>
            <a:off x="5676428" y="1988840"/>
            <a:ext cx="3432076" cy="24805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t="76027" r="60860"/>
          <a:stretch/>
        </p:blipFill>
        <p:spPr>
          <a:xfrm>
            <a:off x="5565050" y="6186581"/>
            <a:ext cx="3578950" cy="6872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23" y="6630569"/>
            <a:ext cx="3633879" cy="2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88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4800"/>
            <a:ext cx="8229600" cy="9906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Inhibitor options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60806" y="1677479"/>
            <a:ext cx="8411935" cy="9478"/>
          </a:xfrm>
          <a:prstGeom prst="line">
            <a:avLst/>
          </a:prstGeom>
          <a:ln w="13716">
            <a:solidFill>
              <a:schemeClr val="tx2"/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834520" y="2226527"/>
            <a:ext cx="103516" cy="28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564657" y="2067844"/>
            <a:ext cx="103516" cy="28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07" y="1700808"/>
            <a:ext cx="4827365" cy="4744015"/>
          </a:xfrm>
        </p:spPr>
        <p:txBody>
          <a:bodyPr>
            <a:normAutofit fontScale="70000" lnSpcReduction="20000"/>
          </a:bodyPr>
          <a:lstStyle/>
          <a:p>
            <a:pPr>
              <a:buFont typeface="Wingdings" charset="2"/>
              <a:buChar char="§"/>
            </a:pPr>
            <a:r>
              <a:rPr lang="en-US" dirty="0" smtClean="0"/>
              <a:t>Available inhibition strategies:</a:t>
            </a:r>
          </a:p>
          <a:p>
            <a:pPr lvl="1">
              <a:buFont typeface="Wingdings" charset="2"/>
              <a:buChar char="§"/>
            </a:pPr>
            <a:r>
              <a:rPr lang="en-US" sz="2600" dirty="0"/>
              <a:t>Small molecule inhibitors (W-7, KN-93)</a:t>
            </a:r>
          </a:p>
          <a:p>
            <a:pPr lvl="1">
              <a:buFont typeface="Wingdings" charset="2"/>
              <a:buChar char="§"/>
            </a:pPr>
            <a:r>
              <a:rPr lang="en-US" sz="2600" dirty="0"/>
              <a:t>Peptide inhibitors (AC3-I, AIP, CN21)</a:t>
            </a:r>
          </a:p>
          <a:p>
            <a:pPr marL="0" indent="0">
              <a:buNone/>
            </a:pPr>
            <a:endParaRPr lang="en-US" sz="2100" dirty="0" smtClean="0"/>
          </a:p>
          <a:p>
            <a:pPr marL="0" indent="0">
              <a:buNone/>
            </a:pPr>
            <a:endParaRPr lang="en-US" sz="1600" dirty="0" smtClean="0"/>
          </a:p>
          <a:p>
            <a:pPr>
              <a:buFont typeface="Wingdings" charset="2"/>
              <a:buChar char="§"/>
            </a:pPr>
            <a:r>
              <a:rPr lang="nb-NO" dirty="0" smtClean="0"/>
              <a:t>Small </a:t>
            </a:r>
            <a:r>
              <a:rPr lang="nb-NO" dirty="0" err="1" smtClean="0"/>
              <a:t>molecules</a:t>
            </a:r>
            <a:r>
              <a:rPr lang="nb-NO" dirty="0" smtClean="0"/>
              <a:t>:</a:t>
            </a:r>
          </a:p>
          <a:p>
            <a:pPr marL="457200" lvl="2">
              <a:buFont typeface="Wingdings" charset="2"/>
              <a:buChar char="§"/>
            </a:pPr>
            <a:r>
              <a:rPr lang="nb-NO" sz="2600" dirty="0" smtClean="0"/>
              <a:t>Cell </a:t>
            </a:r>
            <a:r>
              <a:rPr lang="nb-NO" sz="2600" dirty="0" err="1" smtClean="0"/>
              <a:t>permeant</a:t>
            </a:r>
            <a:r>
              <a:rPr lang="nb-NO" sz="2600" dirty="0" smtClean="0"/>
              <a:t> - </a:t>
            </a:r>
            <a:r>
              <a:rPr lang="nb-NO" sz="2600" dirty="0" err="1"/>
              <a:t>d</a:t>
            </a:r>
            <a:r>
              <a:rPr lang="nb-NO" sz="2600" dirty="0" err="1" smtClean="0"/>
              <a:t>eliverable</a:t>
            </a:r>
            <a:endParaRPr lang="nb-NO" sz="2600" dirty="0" smtClean="0"/>
          </a:p>
          <a:p>
            <a:pPr marL="457200" lvl="2">
              <a:buFont typeface="Wingdings" charset="2"/>
              <a:buChar char="§"/>
            </a:pPr>
            <a:r>
              <a:rPr lang="nb-NO" sz="2600" dirty="0" err="1" smtClean="0"/>
              <a:t>Significant</a:t>
            </a:r>
            <a:r>
              <a:rPr lang="nb-NO" sz="2600" dirty="0" smtClean="0"/>
              <a:t> </a:t>
            </a:r>
            <a:r>
              <a:rPr lang="nb-NO" sz="2600" dirty="0" err="1"/>
              <a:t>specificity</a:t>
            </a:r>
            <a:r>
              <a:rPr lang="nb-NO" sz="2600" dirty="0"/>
              <a:t> </a:t>
            </a:r>
            <a:r>
              <a:rPr lang="nb-NO" sz="2600" dirty="0" err="1" smtClean="0"/>
              <a:t>issues</a:t>
            </a:r>
            <a:endParaRPr lang="nb-NO" sz="2600" dirty="0" smtClean="0"/>
          </a:p>
          <a:p>
            <a:pPr marL="731520" lvl="3">
              <a:buFont typeface="Wingdings" charset="2"/>
              <a:buChar char="§"/>
            </a:pPr>
            <a:r>
              <a:rPr lang="nb-NO" sz="2600" dirty="0" err="1" smtClean="0"/>
              <a:t>I</a:t>
            </a:r>
            <a:r>
              <a:rPr lang="nb-NO" sz="2600" baseline="-25000" dirty="0" err="1" smtClean="0"/>
              <a:t>CaL</a:t>
            </a:r>
            <a:r>
              <a:rPr lang="nb-NO" sz="2600" dirty="0" smtClean="0"/>
              <a:t>, K</a:t>
            </a:r>
            <a:r>
              <a:rPr lang="nb-NO" sz="2600" baseline="30000" dirty="0" smtClean="0"/>
              <a:t>+</a:t>
            </a:r>
            <a:r>
              <a:rPr lang="nb-NO" sz="2600" dirty="0" smtClean="0"/>
              <a:t> </a:t>
            </a:r>
            <a:r>
              <a:rPr lang="nb-NO" sz="2600" dirty="0" err="1" smtClean="0"/>
              <a:t>currents</a:t>
            </a:r>
            <a:endParaRPr lang="nb-NO" sz="2600" dirty="0" smtClean="0"/>
          </a:p>
          <a:p>
            <a:pPr marL="731520" lvl="3">
              <a:buFont typeface="Wingdings" charset="2"/>
              <a:buChar char="§"/>
            </a:pPr>
            <a:r>
              <a:rPr lang="nb-NO" sz="2600" dirty="0" err="1" smtClean="0"/>
              <a:t>CaMK</a:t>
            </a:r>
            <a:r>
              <a:rPr lang="nb-NO" sz="2600" dirty="0" smtClean="0"/>
              <a:t> </a:t>
            </a:r>
            <a:r>
              <a:rPr lang="nb-NO" sz="2600" dirty="0" err="1" smtClean="0"/>
              <a:t>isotypes</a:t>
            </a:r>
            <a:r>
              <a:rPr lang="nb-NO" sz="2600" dirty="0" smtClean="0"/>
              <a:t>, PKA, PKC</a:t>
            </a:r>
          </a:p>
          <a:p>
            <a:pPr marL="731520" lvl="3">
              <a:buFont typeface="Wingdings" charset="2"/>
              <a:buChar char="§"/>
            </a:pPr>
            <a:endParaRPr lang="nb-NO" dirty="0" smtClean="0"/>
          </a:p>
          <a:p>
            <a:pPr marL="731520" lvl="3">
              <a:buFont typeface="Wingdings" charset="2"/>
              <a:buChar char="§"/>
            </a:pPr>
            <a:endParaRPr lang="nb-NO" dirty="0" smtClean="0"/>
          </a:p>
          <a:p>
            <a:pPr>
              <a:buFont typeface="Wingdings" charset="2"/>
              <a:buChar char="§"/>
            </a:pPr>
            <a:r>
              <a:rPr lang="nb-NO" dirty="0" err="1" smtClean="0"/>
              <a:t>Peptides</a:t>
            </a:r>
            <a:r>
              <a:rPr lang="nb-NO" dirty="0" smtClean="0"/>
              <a:t>:</a:t>
            </a:r>
          </a:p>
          <a:p>
            <a:pPr lvl="1">
              <a:buFont typeface="Wingdings" charset="2"/>
              <a:buChar char="§"/>
            </a:pPr>
            <a:r>
              <a:rPr lang="nb-NO" dirty="0"/>
              <a:t>M</a:t>
            </a:r>
            <a:r>
              <a:rPr lang="nb-NO" dirty="0" smtClean="0"/>
              <a:t>ild </a:t>
            </a:r>
            <a:r>
              <a:rPr lang="nb-NO" dirty="0" err="1" smtClean="0"/>
              <a:t>off</a:t>
            </a:r>
            <a:r>
              <a:rPr lang="nb-NO" dirty="0" smtClean="0"/>
              <a:t>-target </a:t>
            </a:r>
            <a:r>
              <a:rPr lang="nb-NO" dirty="0" err="1" smtClean="0"/>
              <a:t>effects</a:t>
            </a:r>
            <a:r>
              <a:rPr lang="nb-NO" dirty="0" smtClean="0"/>
              <a:t> </a:t>
            </a:r>
          </a:p>
          <a:p>
            <a:pPr lvl="1">
              <a:buFont typeface="Wingdings" charset="2"/>
              <a:buChar char="§"/>
            </a:pPr>
            <a:r>
              <a:rPr lang="nb-NO" dirty="0" smtClean="0"/>
              <a:t>Cell </a:t>
            </a:r>
            <a:r>
              <a:rPr lang="nb-NO" dirty="0" err="1" smtClean="0"/>
              <a:t>impermeant</a:t>
            </a:r>
            <a:r>
              <a:rPr lang="nb-NO" dirty="0" smtClean="0"/>
              <a:t> (</a:t>
            </a:r>
            <a:r>
              <a:rPr lang="nb-NO" dirty="0" err="1" smtClean="0"/>
              <a:t>experimental</a:t>
            </a:r>
            <a:r>
              <a:rPr lang="nb-NO" dirty="0" smtClean="0"/>
              <a:t> </a:t>
            </a:r>
            <a:r>
              <a:rPr lang="nb-NO" dirty="0" err="1" smtClean="0"/>
              <a:t>only</a:t>
            </a:r>
            <a:r>
              <a:rPr lang="nb-NO" dirty="0" smtClean="0"/>
              <a:t>)</a:t>
            </a:r>
          </a:p>
          <a:p>
            <a:pPr lvl="2">
              <a:buFont typeface="Wingdings" charset="2"/>
              <a:buChar char="§"/>
            </a:pPr>
            <a:r>
              <a:rPr lang="nb-NO" dirty="0" err="1" smtClean="0"/>
              <a:t>Transgenic</a:t>
            </a:r>
            <a:r>
              <a:rPr lang="nb-NO" dirty="0" smtClean="0"/>
              <a:t> </a:t>
            </a:r>
            <a:r>
              <a:rPr lang="nb-NO" dirty="0" err="1" smtClean="0"/>
              <a:t>expression</a:t>
            </a:r>
            <a:r>
              <a:rPr lang="nb-NO" dirty="0" smtClean="0"/>
              <a:t> (</a:t>
            </a:r>
            <a:r>
              <a:rPr lang="nb-NO" dirty="0" err="1" smtClean="0"/>
              <a:t>chronic</a:t>
            </a:r>
            <a:r>
              <a:rPr lang="nb-NO" dirty="0" smtClean="0"/>
              <a:t> </a:t>
            </a:r>
            <a:r>
              <a:rPr lang="nb-NO" dirty="0" err="1" smtClean="0"/>
              <a:t>effects</a:t>
            </a:r>
            <a:r>
              <a:rPr lang="nb-NO" dirty="0" smtClean="0"/>
              <a:t>)</a:t>
            </a:r>
          </a:p>
          <a:p>
            <a:pPr lvl="2">
              <a:buFont typeface="Wingdings" charset="2"/>
              <a:buChar char="§"/>
            </a:pPr>
            <a:r>
              <a:rPr lang="nb-NO" dirty="0" smtClean="0"/>
              <a:t>Cell </a:t>
            </a:r>
            <a:r>
              <a:rPr lang="nb-NO" dirty="0" err="1" smtClean="0"/>
              <a:t>assays</a:t>
            </a:r>
            <a:endParaRPr lang="nb-NO" dirty="0"/>
          </a:p>
          <a:p>
            <a:pPr lvl="1">
              <a:buFont typeface="Wingdings" charset="2"/>
              <a:buChar char="§"/>
            </a:pPr>
            <a:endParaRPr lang="nb-NO" dirty="0" smtClean="0"/>
          </a:p>
          <a:p>
            <a:pPr lvl="1">
              <a:buFont typeface="Wingdings" charset="2"/>
              <a:buChar char="§"/>
            </a:pPr>
            <a:endParaRPr lang="nb-NO" sz="1600" dirty="0"/>
          </a:p>
          <a:p>
            <a:pPr lvl="1">
              <a:buFont typeface="Wingdings" charset="2"/>
              <a:buChar char="§"/>
            </a:pPr>
            <a:endParaRPr lang="en-US" sz="1600" dirty="0" smtClean="0"/>
          </a:p>
          <a:p>
            <a:pPr lvl="1">
              <a:buFont typeface="Wingdings" charset="2"/>
              <a:buChar char="§"/>
            </a:pPr>
            <a:endParaRPr lang="nb-NO" sz="1600" dirty="0"/>
          </a:p>
          <a:p>
            <a:pPr lvl="1">
              <a:buFont typeface="Wingdings" charset="2"/>
              <a:buChar char="§"/>
            </a:pPr>
            <a:endParaRPr lang="en-US" sz="1600" dirty="0"/>
          </a:p>
          <a:p>
            <a:pPr lvl="1">
              <a:buFont typeface="Wingdings" charset="2"/>
              <a:buChar char="§"/>
            </a:pPr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7368756" y="5935588"/>
            <a:ext cx="19292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endParaRPr lang="en-US" sz="1100" dirty="0"/>
          </a:p>
          <a:p>
            <a:r>
              <a:rPr lang="en-US" sz="1100" dirty="0" smtClean="0"/>
              <a:t>Schulman </a:t>
            </a:r>
            <a:r>
              <a:rPr lang="en-US" sz="1100" i="1" dirty="0"/>
              <a:t>et al. </a:t>
            </a:r>
            <a:r>
              <a:rPr lang="en-US" sz="1100" dirty="0" smtClean="0"/>
              <a:t>Accepted</a:t>
            </a:r>
            <a:endParaRPr lang="en-US" sz="1100" dirty="0"/>
          </a:p>
        </p:txBody>
      </p:sp>
      <p:pic>
        <p:nvPicPr>
          <p:cNvPr id="11" name="Picture 10" descr="nsmb.1751-F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69" y="2924944"/>
            <a:ext cx="4419834" cy="24061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76027" r="60860"/>
          <a:stretch/>
        </p:blipFill>
        <p:spPr>
          <a:xfrm>
            <a:off x="5565050" y="6186581"/>
            <a:ext cx="3578950" cy="6872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3" y="6630569"/>
            <a:ext cx="3633879" cy="2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39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4834520" y="2226527"/>
            <a:ext cx="103516" cy="28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564657" y="2067844"/>
            <a:ext cx="103516" cy="28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644800"/>
            <a:ext cx="8229600" cy="9906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molecule specificity - </a:t>
            </a:r>
            <a:r>
              <a:rPr lang="en-US" sz="32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baseline="-25000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</a:t>
            </a:r>
            <a:endParaRPr lang="en-US" sz="3200" baseline="-250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Screen Shot 2013-08-26 at 7.46.1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80"/>
          <a:stretch/>
        </p:blipFill>
        <p:spPr>
          <a:xfrm>
            <a:off x="274866" y="1764270"/>
            <a:ext cx="4297134" cy="3086607"/>
          </a:xfrm>
          <a:prstGeom prst="rect">
            <a:avLst/>
          </a:prstGeom>
        </p:spPr>
      </p:pic>
      <p:pic>
        <p:nvPicPr>
          <p:cNvPr id="7" name="Picture 6" descr="Screen Shot 2013-08-26 at 7.49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826" y="3978779"/>
            <a:ext cx="3435685" cy="2396029"/>
          </a:xfrm>
          <a:prstGeom prst="rect">
            <a:avLst/>
          </a:prstGeom>
        </p:spPr>
      </p:pic>
      <p:pic>
        <p:nvPicPr>
          <p:cNvPr id="8" name="Picture 7" descr="Screen Shot 2013-08-26 at 7.50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515" y="1718824"/>
            <a:ext cx="3435684" cy="23568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74865" y="1684062"/>
            <a:ext cx="8411935" cy="9478"/>
          </a:xfrm>
          <a:prstGeom prst="line">
            <a:avLst/>
          </a:prstGeom>
          <a:ln w="13716">
            <a:solidFill>
              <a:schemeClr val="tx2"/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367319" y="5385910"/>
            <a:ext cx="4538108" cy="11619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/>
              <a:t>KN-93 directly inhibits </a:t>
            </a:r>
            <a:r>
              <a:rPr lang="en-US" sz="2000" b="1" dirty="0" err="1" smtClean="0"/>
              <a:t>I</a:t>
            </a:r>
            <a:r>
              <a:rPr lang="en-US" sz="2000" b="1" baseline="-25000" dirty="0" err="1" smtClean="0"/>
              <a:t>CaL</a:t>
            </a:r>
            <a:endParaRPr lang="en-US" sz="2000" b="1" baseline="-25000" dirty="0" smtClean="0"/>
          </a:p>
          <a:p>
            <a:pPr>
              <a:buFont typeface="Wingdings" charset="2"/>
              <a:buChar char="§"/>
            </a:pPr>
            <a:r>
              <a:rPr lang="en-US" sz="1700" dirty="0"/>
              <a:t>c</a:t>
            </a:r>
            <a:r>
              <a:rPr lang="en-US" sz="1700" dirty="0" smtClean="0"/>
              <a:t>helated internal solutions</a:t>
            </a:r>
          </a:p>
          <a:p>
            <a:pPr>
              <a:buFont typeface="Wingdings" charset="2"/>
              <a:buChar char="§"/>
            </a:pPr>
            <a:r>
              <a:rPr lang="en-US" sz="1700" dirty="0" smtClean="0"/>
              <a:t>~ 50% </a:t>
            </a:r>
            <a:r>
              <a:rPr lang="en-US" sz="1700" dirty="0" err="1" smtClean="0"/>
              <a:t>I</a:t>
            </a:r>
            <a:r>
              <a:rPr lang="en-US" sz="1700" baseline="-25000" dirty="0" err="1" smtClean="0"/>
              <a:t>CaL</a:t>
            </a:r>
            <a:r>
              <a:rPr lang="en-US" sz="1700" dirty="0" smtClean="0"/>
              <a:t> inhibition at 1 </a:t>
            </a:r>
            <a:r>
              <a:rPr lang="en-US" sz="1700" dirty="0" err="1" smtClean="0"/>
              <a:t>μM</a:t>
            </a:r>
            <a:endParaRPr lang="en-US" sz="1700" dirty="0" smtClean="0"/>
          </a:p>
          <a:p>
            <a:pPr>
              <a:buFont typeface="Wingdings" charset="2"/>
              <a:buChar char="§"/>
            </a:pPr>
            <a:r>
              <a:rPr lang="en-US" sz="1700" dirty="0" err="1" smtClean="0"/>
              <a:t>CaMKII</a:t>
            </a:r>
            <a:r>
              <a:rPr lang="en-US" sz="1700" dirty="0" smtClean="0"/>
              <a:t> IC</a:t>
            </a:r>
            <a:r>
              <a:rPr lang="en-US" sz="1700" baseline="-25000" dirty="0" smtClean="0"/>
              <a:t>50</a:t>
            </a:r>
            <a:r>
              <a:rPr lang="en-US" sz="1700" dirty="0" smtClean="0"/>
              <a:t> ~ 40 </a:t>
            </a:r>
            <a:r>
              <a:rPr lang="en-US" sz="1700" dirty="0" err="1" smtClean="0"/>
              <a:t>μM</a:t>
            </a:r>
            <a:r>
              <a:rPr lang="en-US" sz="1700" dirty="0" smtClean="0"/>
              <a:t> (150 </a:t>
            </a:r>
            <a:r>
              <a:rPr lang="en-US" sz="1700" dirty="0" err="1" smtClean="0"/>
              <a:t>nM</a:t>
            </a:r>
            <a:r>
              <a:rPr lang="en-US" sz="1700" dirty="0" smtClean="0"/>
              <a:t> </a:t>
            </a:r>
            <a:r>
              <a:rPr lang="en-US" sz="1700" dirty="0" err="1" smtClean="0"/>
              <a:t>CaM</a:t>
            </a:r>
            <a:r>
              <a:rPr lang="en-US" sz="1700" dirty="0" smtClean="0"/>
              <a:t>), K</a:t>
            </a:r>
            <a:r>
              <a:rPr lang="en-US" sz="1700" baseline="-25000" dirty="0" smtClean="0"/>
              <a:t>i</a:t>
            </a:r>
            <a:r>
              <a:rPr lang="en-US" sz="1700" dirty="0" smtClean="0"/>
              <a:t> ~ 2.5 </a:t>
            </a:r>
            <a:r>
              <a:rPr lang="en-US" sz="1700" dirty="0" err="1" smtClean="0"/>
              <a:t>μM</a:t>
            </a:r>
            <a:endParaRPr lang="en-US" sz="1700" dirty="0" smtClean="0"/>
          </a:p>
          <a:p>
            <a:pPr>
              <a:buFont typeface="Wingdings" charset="2"/>
              <a:buChar char="§"/>
            </a:pPr>
            <a:endParaRPr lang="en-US" sz="1700" dirty="0" smtClean="0"/>
          </a:p>
          <a:p>
            <a:pPr>
              <a:buFont typeface="Wingdings" charset="2"/>
              <a:buChar char="§"/>
            </a:pPr>
            <a:endParaRPr lang="en-US" sz="17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0" y="4850877"/>
            <a:ext cx="11897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Li </a:t>
            </a:r>
            <a:r>
              <a:rPr lang="en-US" sz="1100" i="1" dirty="0" smtClean="0"/>
              <a:t>et al. </a:t>
            </a:r>
            <a:r>
              <a:rPr lang="en-US" sz="1100" dirty="0" smtClean="0"/>
              <a:t>1997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46332" y="1806234"/>
            <a:ext cx="14838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Anderson </a:t>
            </a:r>
            <a:r>
              <a:rPr lang="en-US" sz="1100" i="1" dirty="0" smtClean="0"/>
              <a:t>et al. </a:t>
            </a:r>
            <a:r>
              <a:rPr lang="en-US" sz="1100" dirty="0" smtClean="0"/>
              <a:t>1998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t="76027" r="60860"/>
          <a:stretch/>
        </p:blipFill>
        <p:spPr>
          <a:xfrm>
            <a:off x="5601562" y="6198090"/>
            <a:ext cx="3578950" cy="6872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23" y="6630569"/>
            <a:ext cx="3633879" cy="2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4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4834520" y="2464928"/>
            <a:ext cx="103516" cy="28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564657" y="2306245"/>
            <a:ext cx="103516" cy="28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644800"/>
            <a:ext cx="8229600" cy="9906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molecule specificity – K</a:t>
            </a:r>
            <a:r>
              <a:rPr lang="en-US" sz="3200" baseline="300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currents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74865" y="1684062"/>
            <a:ext cx="8411935" cy="9478"/>
          </a:xfrm>
          <a:prstGeom prst="line">
            <a:avLst/>
          </a:prstGeom>
          <a:ln w="13716">
            <a:solidFill>
              <a:schemeClr val="tx2"/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367316" y="5589240"/>
            <a:ext cx="6940985" cy="42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/>
              <a:t>KN-93 directly inhibits a number of potassium currents</a:t>
            </a:r>
            <a:endParaRPr lang="en-US" sz="2000" b="1" baseline="-25000" dirty="0" smtClean="0"/>
          </a:p>
          <a:p>
            <a:pPr>
              <a:buFont typeface="Wingdings" charset="2"/>
              <a:buChar char="§"/>
            </a:pPr>
            <a:endParaRPr lang="en-US" sz="1700" dirty="0" smtClean="0"/>
          </a:p>
          <a:p>
            <a:pPr>
              <a:buFont typeface="Wingdings" charset="2"/>
              <a:buChar char="§"/>
            </a:pPr>
            <a:endParaRPr lang="en-US" sz="17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37"/>
          <a:stretch/>
        </p:blipFill>
        <p:spPr bwMode="auto">
          <a:xfrm>
            <a:off x="107504" y="2293669"/>
            <a:ext cx="4373329" cy="2831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17" b="-1081"/>
          <a:stretch/>
        </p:blipFill>
        <p:spPr bwMode="auto">
          <a:xfrm>
            <a:off x="4834520" y="2227241"/>
            <a:ext cx="4071744" cy="314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431835" y="3815365"/>
            <a:ext cx="979925" cy="42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 smtClean="0">
                <a:solidFill>
                  <a:srgbClr val="FF0000"/>
                </a:solidFill>
              </a:rPr>
              <a:t>I</a:t>
            </a:r>
            <a:r>
              <a:rPr lang="en-US" sz="2000" b="1" baseline="-25000" dirty="0" err="1" smtClean="0">
                <a:solidFill>
                  <a:srgbClr val="FF0000"/>
                </a:solidFill>
              </a:rPr>
              <a:t>to,s</a:t>
            </a:r>
            <a:endParaRPr lang="en-US" sz="1700" dirty="0" smtClean="0">
              <a:solidFill>
                <a:srgbClr val="FF0000"/>
              </a:solidFill>
            </a:endParaRPr>
          </a:p>
          <a:p>
            <a:pPr>
              <a:buFont typeface="Wingdings" charset="2"/>
              <a:buChar char="§"/>
            </a:pPr>
            <a:endParaRPr lang="en-US" sz="1700" dirty="0" smtClean="0">
              <a:solidFill>
                <a:srgbClr val="FF0000"/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880107" y="2375205"/>
            <a:ext cx="979925" cy="42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 smtClean="0">
                <a:solidFill>
                  <a:srgbClr val="FF0000"/>
                </a:solidFill>
              </a:rPr>
              <a:t>I</a:t>
            </a:r>
            <a:r>
              <a:rPr lang="en-US" sz="2000" b="1" baseline="-25000" dirty="0" err="1">
                <a:solidFill>
                  <a:srgbClr val="FF0000"/>
                </a:solidFill>
              </a:rPr>
              <a:t>K</a:t>
            </a:r>
            <a:r>
              <a:rPr lang="en-US" sz="2000" b="1" baseline="-25000" dirty="0" err="1" smtClean="0">
                <a:solidFill>
                  <a:srgbClr val="FF0000"/>
                </a:solidFill>
              </a:rPr>
              <a:t>ur</a:t>
            </a:r>
            <a:endParaRPr lang="en-US" sz="1700" dirty="0" smtClean="0">
              <a:solidFill>
                <a:srgbClr val="FF0000"/>
              </a:solidFill>
            </a:endParaRPr>
          </a:p>
          <a:p>
            <a:pPr>
              <a:buFont typeface="Wingdings" charset="2"/>
              <a:buChar char="§"/>
            </a:pPr>
            <a:endParaRPr lang="en-US" sz="1700" dirty="0" smtClean="0">
              <a:solidFill>
                <a:srgbClr val="FF0000"/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808099" y="3667401"/>
            <a:ext cx="979925" cy="42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 smtClean="0">
                <a:solidFill>
                  <a:srgbClr val="FF0000"/>
                </a:solidFill>
              </a:rPr>
              <a:t>I</a:t>
            </a:r>
            <a:r>
              <a:rPr lang="en-US" sz="2000" b="1" baseline="-25000" dirty="0" err="1" smtClean="0">
                <a:solidFill>
                  <a:srgbClr val="FF0000"/>
                </a:solidFill>
              </a:rPr>
              <a:t>Kslow</a:t>
            </a:r>
            <a:endParaRPr lang="en-US" sz="1700" dirty="0" smtClean="0">
              <a:solidFill>
                <a:srgbClr val="FF0000"/>
              </a:solidFill>
            </a:endParaRPr>
          </a:p>
          <a:p>
            <a:pPr>
              <a:buFont typeface="Wingdings" charset="2"/>
              <a:buChar char="§"/>
            </a:pPr>
            <a:endParaRPr lang="en-US" sz="1700" dirty="0" smtClean="0">
              <a:solidFill>
                <a:srgbClr val="FF0000"/>
              </a:solidFill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6328379" y="3800228"/>
            <a:ext cx="979925" cy="42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 smtClean="0">
                <a:solidFill>
                  <a:srgbClr val="FF0000"/>
                </a:solidFill>
              </a:rPr>
              <a:t>I</a:t>
            </a:r>
            <a:r>
              <a:rPr lang="en-US" sz="2000" b="1" baseline="-25000" dirty="0" err="1" smtClean="0">
                <a:solidFill>
                  <a:srgbClr val="FF0000"/>
                </a:solidFill>
              </a:rPr>
              <a:t>Kr</a:t>
            </a:r>
            <a:endParaRPr lang="en-US" sz="1700" dirty="0" smtClean="0">
              <a:solidFill>
                <a:srgbClr val="FF0000"/>
              </a:solidFill>
            </a:endParaRPr>
          </a:p>
          <a:p>
            <a:pPr>
              <a:buFont typeface="Wingdings" charset="2"/>
              <a:buChar char="§"/>
            </a:pPr>
            <a:endParaRPr lang="en-US" sz="1700" dirty="0" smtClean="0">
              <a:solidFill>
                <a:srgbClr val="FF0000"/>
              </a:solidFill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200587" y="2443265"/>
            <a:ext cx="979925" cy="42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 smtClean="0">
                <a:solidFill>
                  <a:srgbClr val="FF0000"/>
                </a:solidFill>
              </a:rPr>
              <a:t>I</a:t>
            </a:r>
            <a:r>
              <a:rPr lang="en-US" sz="2000" b="1" baseline="-25000" dirty="0" err="1" smtClean="0">
                <a:solidFill>
                  <a:srgbClr val="FF0000"/>
                </a:solidFill>
              </a:rPr>
              <a:t>to,f</a:t>
            </a:r>
            <a:endParaRPr lang="en-US" sz="1700" dirty="0" smtClean="0">
              <a:solidFill>
                <a:srgbClr val="FF0000"/>
              </a:solidFill>
            </a:endParaRPr>
          </a:p>
          <a:p>
            <a:pPr>
              <a:buFont typeface="Wingdings" charset="2"/>
              <a:buChar char="§"/>
            </a:pPr>
            <a:endParaRPr lang="en-US" sz="1700" dirty="0" smtClean="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t="76027" r="60860"/>
          <a:stretch/>
        </p:blipFill>
        <p:spPr>
          <a:xfrm>
            <a:off x="5565050" y="6186581"/>
            <a:ext cx="3578950" cy="6872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3" y="6630569"/>
            <a:ext cx="3633879" cy="2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52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/>
      <p:bldP spid="18" grpId="0" build="allAtOnce"/>
      <p:bldP spid="19" grpId="0" build="allAtOnce"/>
      <p:bldP spid="20" grpId="0" build="allAtOnce"/>
      <p:bldP spid="21" grpId="0" build="allAtOnce"/>
      <p:bldP spid="22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4834520" y="2464928"/>
            <a:ext cx="103516" cy="28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564657" y="2306245"/>
            <a:ext cx="103516" cy="28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644800"/>
            <a:ext cx="8229600" cy="9906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Antiarrhythmic effects of KN-93?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74865" y="1684062"/>
            <a:ext cx="8411935" cy="9478"/>
          </a:xfrm>
          <a:prstGeom prst="line">
            <a:avLst/>
          </a:prstGeom>
          <a:ln w="13716">
            <a:solidFill>
              <a:schemeClr val="tx2"/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94"/>
          <a:stretch/>
        </p:blipFill>
        <p:spPr bwMode="auto">
          <a:xfrm>
            <a:off x="178733" y="1788100"/>
            <a:ext cx="5401379" cy="4373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971600" y="6165304"/>
            <a:ext cx="2300744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1pPr>
            <a:lvl2pPr marL="4318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2pPr>
            <a:lvl3pPr marL="647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3pPr>
            <a:lvl4pPr marL="8636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4pPr>
            <a:lvl5pPr marL="10795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9pPr>
          </a:lstStyle>
          <a:p>
            <a:r>
              <a:rPr lang="en-GB" altLang="en-US" sz="1200" b="1" dirty="0">
                <a:latin typeface="Arial" charset="0"/>
              </a:rPr>
              <a:t>Sag C M et al. </a:t>
            </a:r>
            <a:r>
              <a:rPr lang="en-GB" altLang="en-US" sz="1200" b="1" dirty="0" err="1">
                <a:latin typeface="Arial" charset="0"/>
              </a:rPr>
              <a:t>Circ</a:t>
            </a:r>
            <a:r>
              <a:rPr lang="en-GB" altLang="en-US" sz="1200" b="1" dirty="0">
                <a:latin typeface="Arial" charset="0"/>
              </a:rPr>
              <a:t> Heart Fail. 2009;2:664-675</a:t>
            </a:r>
          </a:p>
        </p:txBody>
      </p:sp>
      <p:pic>
        <p:nvPicPr>
          <p:cNvPr id="24" name="Picture 23" descr="Screen Shot 2013-08-26 at 7.50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677" y="2048146"/>
            <a:ext cx="3021323" cy="2072572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6131200" y="4653136"/>
            <a:ext cx="3033708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u="sng" dirty="0" smtClean="0"/>
              <a:t>How reasonable is it to expect that these effects result from </a:t>
            </a:r>
            <a:r>
              <a:rPr lang="en-US" sz="2000" i="1" u="sng" dirty="0" err="1" smtClean="0"/>
              <a:t>CaMKII</a:t>
            </a:r>
            <a:r>
              <a:rPr lang="en-US" sz="2000" i="1" u="sng" dirty="0" smtClean="0"/>
              <a:t> inhibition?</a:t>
            </a:r>
            <a:endParaRPr lang="en-US" sz="2000" i="1" u="sng" baseline="-25000" dirty="0" smtClean="0"/>
          </a:p>
          <a:p>
            <a:pPr>
              <a:buFont typeface="Wingdings" charset="2"/>
              <a:buChar char="§"/>
            </a:pPr>
            <a:endParaRPr lang="en-US" sz="1700" dirty="0" smtClean="0"/>
          </a:p>
          <a:p>
            <a:pPr>
              <a:buFont typeface="Wingdings" charset="2"/>
              <a:buChar char="§"/>
            </a:pPr>
            <a:endParaRPr lang="en-US" sz="1700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t="76027" r="60860"/>
          <a:stretch/>
        </p:blipFill>
        <p:spPr>
          <a:xfrm>
            <a:off x="5565050" y="6186581"/>
            <a:ext cx="3578950" cy="6872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23" y="6630569"/>
            <a:ext cx="3633879" cy="2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74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4834520" y="2464928"/>
            <a:ext cx="103516" cy="28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564657" y="2306245"/>
            <a:ext cx="103516" cy="28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644800"/>
            <a:ext cx="8229600" cy="9906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 KN-93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74865" y="1684062"/>
            <a:ext cx="8411935" cy="9478"/>
          </a:xfrm>
          <a:prstGeom prst="line">
            <a:avLst/>
          </a:prstGeom>
          <a:ln w="13716">
            <a:solidFill>
              <a:schemeClr val="tx2"/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70653"/>
            <a:ext cx="3569191" cy="3989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343074" y="6309320"/>
            <a:ext cx="3652862" cy="197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1pPr>
            <a:lvl2pPr marL="4318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2pPr>
            <a:lvl3pPr marL="647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3pPr>
            <a:lvl4pPr marL="8636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4pPr>
            <a:lvl5pPr marL="10795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9pPr>
          </a:lstStyle>
          <a:p>
            <a:r>
              <a:rPr lang="en-GB" altLang="en-US" sz="1200" b="1" dirty="0" err="1">
                <a:latin typeface="Arial" charset="0"/>
              </a:rPr>
              <a:t>Morotti</a:t>
            </a:r>
            <a:r>
              <a:rPr lang="en-GB" altLang="en-US" sz="1200" b="1" dirty="0">
                <a:latin typeface="Arial" charset="0"/>
              </a:rPr>
              <a:t> S et al. J </a:t>
            </a:r>
            <a:r>
              <a:rPr lang="en-GB" altLang="en-US" sz="1200" b="1" dirty="0" err="1">
                <a:latin typeface="Arial" charset="0"/>
              </a:rPr>
              <a:t>Physiol</a:t>
            </a:r>
            <a:r>
              <a:rPr lang="en-GB" altLang="en-US" sz="1200" b="1" dirty="0">
                <a:latin typeface="Arial" charset="0"/>
              </a:rPr>
              <a:t> 2014;592:1181-1197</a:t>
            </a:r>
          </a:p>
        </p:txBody>
      </p:sp>
      <p:pic>
        <p:nvPicPr>
          <p:cNvPr id="4098" name="Picture 2" descr="An external file that holds a picture, illustration, etc.&#10;Object name is pcbi.1002061.g0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73683"/>
            <a:ext cx="4427984" cy="304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938036" y="5733256"/>
            <a:ext cx="3652862" cy="197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1pPr>
            <a:lvl2pPr marL="4318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2pPr>
            <a:lvl3pPr marL="647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3pPr>
            <a:lvl4pPr marL="8636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4pPr>
            <a:lvl5pPr marL="10795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9pPr>
          </a:lstStyle>
          <a:p>
            <a:r>
              <a:rPr lang="en-GB" altLang="en-US" sz="1200" b="1" dirty="0" smtClean="0">
                <a:latin typeface="Arial" charset="0"/>
              </a:rPr>
              <a:t>O’Hara T </a:t>
            </a:r>
            <a:r>
              <a:rPr lang="en-GB" altLang="en-US" sz="1200" b="1" dirty="0">
                <a:latin typeface="Arial" charset="0"/>
              </a:rPr>
              <a:t>et al. </a:t>
            </a:r>
            <a:r>
              <a:rPr lang="en-GB" altLang="en-US" sz="1200" b="1" dirty="0" err="1" smtClean="0">
                <a:latin typeface="Arial" charset="0"/>
              </a:rPr>
              <a:t>PLoS</a:t>
            </a:r>
            <a:r>
              <a:rPr lang="en-GB" altLang="en-US" sz="1200" b="1" dirty="0" smtClean="0">
                <a:latin typeface="Arial" charset="0"/>
              </a:rPr>
              <a:t> Com Biol. 2011;7(5):e1002061</a:t>
            </a:r>
            <a:endParaRPr lang="en-GB" altLang="en-US" sz="1200" b="1" dirty="0">
              <a:latin typeface="Arial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691680" y="1700808"/>
            <a:ext cx="948414" cy="42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/>
              <a:t>Mouse</a:t>
            </a:r>
            <a:endParaRPr lang="en-US" sz="2000" b="1" baseline="-25000" dirty="0" smtClean="0"/>
          </a:p>
          <a:p>
            <a:pPr>
              <a:buFont typeface="Wingdings" charset="2"/>
              <a:buChar char="§"/>
            </a:pPr>
            <a:endParaRPr lang="en-US" sz="1700" dirty="0" smtClean="0"/>
          </a:p>
          <a:p>
            <a:pPr>
              <a:buFont typeface="Wingdings" charset="2"/>
              <a:buChar char="§"/>
            </a:pPr>
            <a:endParaRPr lang="en-US" sz="1700" dirty="0" smtClean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143866" y="1913325"/>
            <a:ext cx="948414" cy="42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/>
              <a:t>Human</a:t>
            </a:r>
            <a:endParaRPr lang="en-US" sz="2000" b="1" baseline="-25000" dirty="0" smtClean="0"/>
          </a:p>
          <a:p>
            <a:pPr>
              <a:buFont typeface="Wingdings" charset="2"/>
              <a:buChar char="§"/>
            </a:pPr>
            <a:endParaRPr lang="en-US" sz="1700" dirty="0" smtClean="0"/>
          </a:p>
          <a:p>
            <a:pPr>
              <a:buFont typeface="Wingdings" charset="2"/>
              <a:buChar char="§"/>
            </a:pPr>
            <a:endParaRPr lang="en-US" sz="1700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t="76027" r="60860"/>
          <a:stretch/>
        </p:blipFill>
        <p:spPr>
          <a:xfrm>
            <a:off x="5565050" y="6186581"/>
            <a:ext cx="3578950" cy="68729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23" y="6630569"/>
            <a:ext cx="3633879" cy="2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94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allAtOnce"/>
      <p:bldP spid="18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4834520" y="2464928"/>
            <a:ext cx="103516" cy="28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564657" y="2306245"/>
            <a:ext cx="103516" cy="280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644800"/>
            <a:ext cx="8229600" cy="9906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 Objectives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74865" y="1684062"/>
            <a:ext cx="8411935" cy="9478"/>
          </a:xfrm>
          <a:prstGeom prst="line">
            <a:avLst/>
          </a:prstGeom>
          <a:ln w="13716">
            <a:solidFill>
              <a:schemeClr val="tx2"/>
            </a:solidFill>
          </a:ln>
          <a:scene3d>
            <a:camera prst="orthographicFront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11591" y="2060848"/>
            <a:ext cx="6348641" cy="39259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Modules for specific KN-93 interactions</a:t>
            </a:r>
          </a:p>
          <a:p>
            <a:pPr lvl="1">
              <a:buFont typeface="Wingdings" charset="2"/>
              <a:buChar char="§"/>
            </a:pPr>
            <a:r>
              <a:rPr lang="en-US" sz="2000" dirty="0"/>
              <a:t>I</a:t>
            </a:r>
            <a:r>
              <a:rPr lang="en-US" sz="2000" baseline="-25000" dirty="0"/>
              <a:t>to</a:t>
            </a:r>
            <a:r>
              <a:rPr lang="en-US" sz="2000" dirty="0"/>
              <a:t>, Kv1.4 &amp; Kv4.2/3</a:t>
            </a:r>
            <a:r>
              <a:rPr lang="en-AU" sz="2000" dirty="0"/>
              <a:t> </a:t>
            </a:r>
          </a:p>
          <a:p>
            <a:pPr lvl="1">
              <a:buFont typeface="Wingdings" charset="2"/>
              <a:buChar char="§"/>
            </a:pPr>
            <a:r>
              <a:rPr lang="en-US" sz="2000" dirty="0" err="1"/>
              <a:t>I</a:t>
            </a:r>
            <a:r>
              <a:rPr lang="en-US" sz="2000" baseline="-25000" dirty="0" err="1"/>
              <a:t>CaL</a:t>
            </a:r>
            <a:r>
              <a:rPr lang="en-US" sz="2000" baseline="-25000" dirty="0"/>
              <a:t>, </a:t>
            </a:r>
            <a:r>
              <a:rPr lang="en-US" sz="2000" dirty="0"/>
              <a:t>Cav1.2</a:t>
            </a:r>
            <a:r>
              <a:rPr lang="en-AU" sz="2000" dirty="0"/>
              <a:t> </a:t>
            </a:r>
          </a:p>
          <a:p>
            <a:pPr lvl="1">
              <a:buFont typeface="Wingdings" charset="2"/>
              <a:buChar char="§"/>
            </a:pPr>
            <a:r>
              <a:rPr lang="en-US" sz="2000" dirty="0" err="1"/>
              <a:t>I</a:t>
            </a:r>
            <a:r>
              <a:rPr lang="en-US" sz="2000" baseline="-25000" dirty="0" err="1"/>
              <a:t>Kur</a:t>
            </a:r>
            <a:r>
              <a:rPr lang="en-US" sz="2000" dirty="0"/>
              <a:t>, Kv1.5</a:t>
            </a:r>
            <a:r>
              <a:rPr lang="en-AU" sz="2000" dirty="0"/>
              <a:t> </a:t>
            </a:r>
          </a:p>
          <a:p>
            <a:pPr lvl="1">
              <a:buFont typeface="Wingdings" charset="2"/>
              <a:buChar char="§"/>
            </a:pPr>
            <a:r>
              <a:rPr lang="en-US" sz="2000" dirty="0" err="1"/>
              <a:t>I</a:t>
            </a:r>
            <a:r>
              <a:rPr lang="en-US" sz="2000" baseline="-25000" dirty="0" err="1"/>
              <a:t>Kslow</a:t>
            </a:r>
            <a:r>
              <a:rPr lang="en-US" sz="2000" dirty="0"/>
              <a:t>, Kv2.1</a:t>
            </a:r>
            <a:r>
              <a:rPr lang="en-AU" sz="2000" dirty="0"/>
              <a:t> </a:t>
            </a:r>
          </a:p>
          <a:p>
            <a:pPr lvl="1">
              <a:buFont typeface="Wingdings" charset="2"/>
              <a:buChar char="§"/>
            </a:pPr>
            <a:r>
              <a:rPr lang="en-US" sz="2000" dirty="0" err="1" smtClean="0"/>
              <a:t>I</a:t>
            </a:r>
            <a:r>
              <a:rPr lang="en-US" sz="2000" baseline="-25000" dirty="0" err="1" smtClean="0"/>
              <a:t>Kr</a:t>
            </a:r>
            <a:r>
              <a:rPr lang="en-US" sz="2000" dirty="0"/>
              <a:t>, </a:t>
            </a:r>
            <a:r>
              <a:rPr lang="en-US" sz="2000" dirty="0" err="1"/>
              <a:t>hERG</a:t>
            </a:r>
            <a:endParaRPr lang="en-US" sz="2000" dirty="0"/>
          </a:p>
          <a:p>
            <a:pPr lvl="1">
              <a:buFont typeface="Wingdings" charset="2"/>
              <a:buChar char="§"/>
            </a:pPr>
            <a:r>
              <a:rPr lang="en-US" sz="2000" dirty="0" err="1"/>
              <a:t>CaMKII</a:t>
            </a:r>
            <a:r>
              <a:rPr lang="en-AU" sz="2000" dirty="0"/>
              <a:t>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Implementation in mouse and human cell models</a:t>
            </a:r>
          </a:p>
          <a:p>
            <a:pPr marL="457200" lvl="1" indent="0">
              <a:buNone/>
            </a:pPr>
            <a:endParaRPr lang="en-AU" sz="20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76027" r="60860"/>
          <a:stretch/>
        </p:blipFill>
        <p:spPr>
          <a:xfrm>
            <a:off x="5565050" y="6186581"/>
            <a:ext cx="3578950" cy="6872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3" y="6630569"/>
            <a:ext cx="3633879" cy="2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75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356</Words>
  <Application>Microsoft Macintosh PowerPoint</Application>
  <PresentationFormat>On-screen Show (4:3)</PresentationFormat>
  <Paragraphs>77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The potential for CaMKII blockade to inhibit arrhythmia in cardiac health and disease</vt:lpstr>
      <vt:lpstr>CaMKII hyperactivity in cardiac disease</vt:lpstr>
      <vt:lpstr>CaMKII structure and function</vt:lpstr>
      <vt:lpstr>Inhibitor options</vt:lpstr>
      <vt:lpstr>Small molecule specificity - ICaL</vt:lpstr>
      <vt:lpstr>Small molecule specificity – K+ currents</vt:lpstr>
      <vt:lpstr>Antiarrhythmic effects of KN-93?</vt:lpstr>
      <vt:lpstr>Modelling KN-93</vt:lpstr>
      <vt:lpstr>Specific Objectives</vt:lpstr>
    </vt:vector>
  </TitlesOfParts>
  <Company>Universitetet i Oslo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computational interrogation of CaMKII inhibition by KN-93</dc:title>
  <dc:creator>Andrew Edwards</dc:creator>
  <cp:lastModifiedBy>Andy Edwards</cp:lastModifiedBy>
  <cp:revision>25</cp:revision>
  <dcterms:created xsi:type="dcterms:W3CDTF">2014-06-23T15:32:41Z</dcterms:created>
  <dcterms:modified xsi:type="dcterms:W3CDTF">2016-06-22T07:31:57Z</dcterms:modified>
</cp:coreProperties>
</file>